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1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8" r:id="rId6"/>
    <p:sldId id="464" r:id="rId7"/>
    <p:sldId id="459" r:id="rId8"/>
    <p:sldId id="473" r:id="rId9"/>
    <p:sldId id="458" r:id="rId10"/>
    <p:sldId id="421" r:id="rId11"/>
    <p:sldId id="469" r:id="rId12"/>
    <p:sldId id="468" r:id="rId13"/>
    <p:sldId id="470" r:id="rId14"/>
    <p:sldId id="472" r:id="rId15"/>
    <p:sldId id="471" r:id="rId16"/>
    <p:sldId id="467" r:id="rId17"/>
    <p:sldId id="263" r:id="rId18"/>
  </p:sldIdLst>
  <p:sldSz cx="12192000" cy="6858000"/>
  <p:notesSz cx="6805613" cy="99441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aková Eva Mgr." initials="SEM" lastIdx="0" clrIdx="0">
    <p:extLst>
      <p:ext uri="{19B8F6BF-5375-455C-9EA6-DF929625EA0E}">
        <p15:presenceInfo xmlns:p15="http://schemas.microsoft.com/office/powerpoint/2012/main" userId="S-1-5-21-2013546996-1368335440-1734353810-138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9FEC"/>
    <a:srgbClr val="E8F6FE"/>
    <a:srgbClr val="BBDFF7"/>
    <a:srgbClr val="CFE8F9"/>
    <a:srgbClr val="82C0EA"/>
    <a:srgbClr val="B5DBF5"/>
    <a:srgbClr val="B4D9F2"/>
    <a:srgbClr val="6DB7E9"/>
    <a:srgbClr val="89C6EF"/>
    <a:srgbClr val="BCE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BE43B9-BC72-49F1-8DA6-DA513942FCD7}" v="4" dt="2025-09-17T11:29:41.6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2782" autoAdjust="0"/>
  </p:normalViewPr>
  <p:slideViewPr>
    <p:cSldViewPr>
      <p:cViewPr varScale="1">
        <p:scale>
          <a:sx n="72" d="100"/>
          <a:sy n="72" d="100"/>
        </p:scale>
        <p:origin x="5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9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85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4928" y="0"/>
            <a:ext cx="2949099" cy="4985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B1FC8-2E21-468C-9C49-00041966FEB1}" type="datetimeFigureOut">
              <a:rPr lang="cs-CZ" smtClean="0"/>
              <a:pPr/>
              <a:t>18.09.2025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45546"/>
            <a:ext cx="2949099" cy="4985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4928" y="9445546"/>
            <a:ext cx="2949099" cy="4985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F2A34-A2CA-407F-937E-3B71E3FF4F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589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099" cy="49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28" y="0"/>
            <a:ext cx="2949099" cy="49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6125"/>
            <a:ext cx="662781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3567"/>
            <a:ext cx="5444490" cy="447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95" tIns="45798" rIns="91595" bIns="457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3957"/>
            <a:ext cx="2949099" cy="49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95" tIns="45798" rIns="91595" bIns="45798" numCol="1" anchor="b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28" y="9443957"/>
            <a:ext cx="2949099" cy="49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95" tIns="45798" rIns="91595" bIns="45798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/>
            </a:lvl1pPr>
          </a:lstStyle>
          <a:p>
            <a:pPr>
              <a:defRPr/>
            </a:pPr>
            <a:fld id="{AE2783FE-3897-48BF-A59E-4A1756765F1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28248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80289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0110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F49DC-69BA-D630-4EAB-C712FAA41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55DB738-6068-E488-9133-8A062BACB5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32A77BF-44FE-8074-DC47-532795B38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D38F5C-0E62-439E-BC06-CEFCB72B99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408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B4D0E-73DB-8329-69D8-3971B5E48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FE03E16-6CD7-924B-7C3C-59353CF121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5CFD455-B174-93DA-C64D-CDD74DAD6B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FFA1EF3-8878-F8F5-DE68-9BF3FF89B3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10978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0623B-D557-B320-E716-53AFA1E6E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B4F2BA5-B046-B87F-6E28-FCEDC57232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2B9D26A-0962-88A2-6C47-0413751FA9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6A7835E-03D1-C5B2-3D00-45964DB68D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783FE-3897-48BF-A59E-4A1756765F17}" type="slidenum">
              <a:rPr lang="cs-CZ" altLang="cs-CZ" smtClean="0"/>
              <a:pPr>
                <a:defRPr/>
              </a:pPr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50103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odbor_uvod_light_0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3" b="1467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9301" y="404813"/>
            <a:ext cx="6913033" cy="79216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59301" y="5229200"/>
            <a:ext cx="7008284" cy="1368152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417741"/>
            <a:ext cx="3000219" cy="74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58789"/>
      </p:ext>
    </p:extLst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268760"/>
            <a:ext cx="10363200" cy="5256584"/>
          </a:xfrm>
        </p:spPr>
        <p:txBody>
          <a:bodyPr/>
          <a:lstStyle>
            <a:lvl1pPr marL="342900" indent="-720000">
              <a:lnSpc>
                <a:spcPct val="125000"/>
              </a:lnSpc>
              <a:buFontTx/>
              <a:buBlip>
                <a:blip r:embed="rId2"/>
              </a:buBlip>
              <a:defRPr sz="4000"/>
            </a:lvl1pPr>
            <a:lvl2pPr marL="742950" indent="360000">
              <a:lnSpc>
                <a:spcPct val="125000"/>
              </a:lnSpc>
              <a:buFont typeface="Arial" panose="020B0604020202020204" pitchFamily="34" charset="0"/>
              <a:buChar char="•"/>
              <a:defRPr sz="3200"/>
            </a:lvl2pPr>
            <a:lvl3pPr marL="1143000" indent="360000">
              <a:lnSpc>
                <a:spcPct val="125000"/>
              </a:lnSpc>
              <a:buFont typeface="Wingdings" panose="05000000000000000000" pitchFamily="2" charset="2"/>
              <a:buChar char="ü"/>
              <a:defRPr sz="2800"/>
            </a:lvl3pPr>
            <a:lvl4pPr marL="1943100" indent="-342900">
              <a:lnSpc>
                <a:spcPct val="125000"/>
              </a:lnSpc>
              <a:defRPr lang="cs-CZ" altLang="cs-CZ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00300" indent="-342900">
              <a:lnSpc>
                <a:spcPct val="125000"/>
              </a:lnSpc>
              <a:defRPr lang="cs-CZ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1353774"/>
      </p:ext>
    </p:extLst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655300037"/>
      </p:ext>
    </p:extLst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628800"/>
            <a:ext cx="5080000" cy="4467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28800"/>
            <a:ext cx="5080000" cy="4467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50502652"/>
      </p:ext>
    </p:extLst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5413" y="-171400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072019109"/>
      </p:ext>
    </p:extLst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817014954"/>
      </p:ext>
    </p:extLst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1340768"/>
            <a:ext cx="3932767" cy="978389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717" y="1340768"/>
            <a:ext cx="6172200" cy="50030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6439" y="2345344"/>
            <a:ext cx="3932767" cy="3998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Nadpis 1"/>
          <p:cNvSpPr txBox="1">
            <a:spLocks/>
          </p:cNvSpPr>
          <p:nvPr userDrawn="1"/>
        </p:nvSpPr>
        <p:spPr bwMode="auto">
          <a:xfrm>
            <a:off x="431371" y="44624"/>
            <a:ext cx="1142526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sz="440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297623690"/>
      </p:ext>
    </p:extLst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1368426"/>
            <a:ext cx="3932767" cy="932656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717" y="1368426"/>
            <a:ext cx="6172200" cy="50849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301082"/>
            <a:ext cx="3932767" cy="41522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Nadpis 1"/>
          <p:cNvSpPr txBox="1">
            <a:spLocks/>
          </p:cNvSpPr>
          <p:nvPr userDrawn="1"/>
        </p:nvSpPr>
        <p:spPr bwMode="auto">
          <a:xfrm>
            <a:off x="431371" y="44624"/>
            <a:ext cx="1142526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sz="440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057261765"/>
      </p:ext>
    </p:extLst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71133" y="188914"/>
            <a:ext cx="9711267" cy="71913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871134" y="1196975"/>
            <a:ext cx="4754033" cy="49291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828368" y="1196975"/>
            <a:ext cx="4754033" cy="23876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828368" y="3736975"/>
            <a:ext cx="4754033" cy="23891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3086C-230F-4E03-A0C4-0F703A52A55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434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371" y="44624"/>
            <a:ext cx="1142526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Kliknutím lze upravit styl.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68760"/>
            <a:ext cx="10363200" cy="482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7200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12"/>
              </a:buBlip>
            </a:pPr>
            <a:r>
              <a:rPr lang="cs-CZ" altLang="cs-CZ" dirty="0"/>
              <a:t>Upravte styly předlohy textu.</a:t>
            </a:r>
          </a:p>
          <a:p>
            <a:pPr marL="742950" lvl="1" indent="3600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dirty="0"/>
              <a:t>Druhá úroveň</a:t>
            </a:r>
          </a:p>
          <a:p>
            <a:pPr marL="1143000" lvl="2" indent="2880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cs-CZ" altLang="cs-CZ" dirty="0"/>
              <a:t>Třetí úroveň</a:t>
            </a:r>
          </a:p>
          <a:p>
            <a:pPr marL="1600200" lvl="3" indent="2880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cs-CZ" altLang="cs-CZ" dirty="0"/>
              <a:t>Čtvrtá úroveň</a:t>
            </a:r>
          </a:p>
          <a:p>
            <a:pPr marL="2057400" lvl="4" indent="288000" algn="l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har char="»"/>
            </a:pPr>
            <a:r>
              <a:rPr lang="cs-CZ" alt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6777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9" r:id="rId7"/>
    <p:sldLayoutId id="2147483950" r:id="rId8"/>
    <p:sldLayoutId id="2147483967" r:id="rId9"/>
  </p:sldLayoutIdLst>
  <p:transition spd="med">
    <p:pull dir="d"/>
  </p:transition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lang="cs-CZ" altLang="cs-CZ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1200150" indent="-457200" algn="l" rtl="0" eaLnBrk="1" fontAlgn="base" hangingPunct="1">
        <a:spcBef>
          <a:spcPct val="20000"/>
        </a:spcBef>
        <a:spcAft>
          <a:spcPct val="0"/>
        </a:spcAft>
        <a:buChar char="–"/>
        <a:defRPr lang="cs-CZ" altLang="cs-CZ" sz="2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485900" indent="-3429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lang="cs-CZ" altLang="cs-CZ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943100" indent="-3429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lang="cs-CZ" alt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400300" indent="-342900" algn="l" rtl="0" eaLnBrk="1" fontAlgn="base" hangingPunct="1">
        <a:spcBef>
          <a:spcPct val="20000"/>
        </a:spcBef>
        <a:spcAft>
          <a:spcPct val="0"/>
        </a:spcAft>
        <a:buChar char="»"/>
        <a:defRPr lang="cs-CZ" alt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loud.movisio.com/s/B97pP5iprZRzaZf?dir=undefined&amp;openfile=2135549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59301" y="404664"/>
            <a:ext cx="7441355" cy="1224136"/>
          </a:xfrm>
        </p:spPr>
        <p:txBody>
          <a:bodyPr/>
          <a:lstStyle/>
          <a:p>
            <a:br>
              <a:rPr lang="cs-CZ" sz="3200" dirty="0"/>
            </a:br>
            <a:r>
              <a:rPr lang="sk-SK" sz="2400" dirty="0" err="1"/>
              <a:t>Aktuální</a:t>
            </a:r>
            <a:r>
              <a:rPr lang="sk-SK" sz="2400" dirty="0"/>
              <a:t> </a:t>
            </a:r>
            <a:r>
              <a:rPr lang="sk-SK" sz="2400" dirty="0" err="1"/>
              <a:t>záměry</a:t>
            </a:r>
            <a:r>
              <a:rPr lang="sk-SK" sz="2400" dirty="0"/>
              <a:t> v oblasti </a:t>
            </a:r>
            <a:r>
              <a:rPr lang="sk-SK" sz="2400" dirty="0" err="1"/>
              <a:t>přípravy</a:t>
            </a:r>
            <a:r>
              <a:rPr lang="sk-SK" sz="2400" dirty="0"/>
              <a:t> dopravní </a:t>
            </a:r>
            <a:r>
              <a:rPr lang="sk-SK" sz="2400" dirty="0" err="1"/>
              <a:t>infrastruktury</a:t>
            </a:r>
            <a:r>
              <a:rPr lang="sk-SK" sz="2400" dirty="0"/>
              <a:t>, </a:t>
            </a:r>
            <a:r>
              <a:rPr lang="sk-SK" sz="2400" dirty="0" err="1"/>
              <a:t>vazba</a:t>
            </a:r>
            <a:r>
              <a:rPr lang="sk-SK" sz="2400" dirty="0"/>
              <a:t> na platné koncepční dokumenty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59301" y="5445224"/>
            <a:ext cx="7008284" cy="1008112"/>
          </a:xfrm>
        </p:spPr>
        <p:txBody>
          <a:bodyPr/>
          <a:lstStyle/>
          <a:p>
            <a:r>
              <a:rPr lang="cs-CZ" dirty="0"/>
              <a:t>Ing. Luděk Sosna, Ph.D.</a:t>
            </a:r>
          </a:p>
          <a:p>
            <a:r>
              <a:rPr lang="cs-CZ" i="1" dirty="0"/>
              <a:t>ředitel Odboru strategie MD ČR</a:t>
            </a:r>
          </a:p>
        </p:txBody>
      </p:sp>
    </p:spTree>
    <p:extLst>
      <p:ext uri="{BB962C8B-B14F-4D97-AF65-F5344CB8AC3E}">
        <p14:creationId xmlns:p14="http://schemas.microsoft.com/office/powerpoint/2010/main" val="2292426341"/>
      </p:ext>
    </p:extLst>
  </p:cSld>
  <p:clrMapOvr>
    <a:masterClrMapping/>
  </p:clrMapOvr>
  <p:transition spd="med"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5D6EC7-C248-8950-F6B4-A94469257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Rok 2050 - všechny klíčové dopravní módy</a:t>
            </a:r>
          </a:p>
        </p:txBody>
      </p:sp>
      <p:pic>
        <p:nvPicPr>
          <p:cNvPr id="5" name="Zástupný obsah 4" descr="Obsah obrázku mapa, text, atlas&#10;&#10;Obsah vygenerovaný umělou inteligencí může být nesprávný.">
            <a:extLst>
              <a:ext uri="{FF2B5EF4-FFF2-40B4-BE49-F238E27FC236}">
                <a16:creationId xmlns:a16="http://schemas.microsoft.com/office/drawing/2014/main" id="{25E47FEB-E810-7CFD-201F-FD672C238D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1" y="1123417"/>
            <a:ext cx="10518820" cy="5401208"/>
          </a:xfrm>
        </p:spPr>
      </p:pic>
    </p:spTree>
    <p:extLst>
      <p:ext uri="{BB962C8B-B14F-4D97-AF65-F5344CB8AC3E}">
        <p14:creationId xmlns:p14="http://schemas.microsoft.com/office/powerpoint/2010/main" val="1987483955"/>
      </p:ext>
    </p:extLst>
  </p:cSld>
  <p:clrMapOvr>
    <a:masterClrMapping/>
  </p:clrMapOvr>
  <p:transition spd="med"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AC803C-EC98-9729-6795-0981C457E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Rok 2050 – pouze osobní doprava</a:t>
            </a:r>
          </a:p>
        </p:txBody>
      </p:sp>
      <p:pic>
        <p:nvPicPr>
          <p:cNvPr id="5" name="Zástupný obsah 4" descr="Obsah obrázku mapa, text, atlas&#10;&#10;Obsah vygenerovaný umělou inteligencí může být nesprávný.">
            <a:extLst>
              <a:ext uri="{FF2B5EF4-FFF2-40B4-BE49-F238E27FC236}">
                <a16:creationId xmlns:a16="http://schemas.microsoft.com/office/drawing/2014/main" id="{14F658AB-BE6B-F487-82B3-9CE578F8CC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79" y="1268413"/>
            <a:ext cx="10236441" cy="5256212"/>
          </a:xfrm>
        </p:spPr>
      </p:pic>
    </p:spTree>
    <p:extLst>
      <p:ext uri="{BB962C8B-B14F-4D97-AF65-F5344CB8AC3E}">
        <p14:creationId xmlns:p14="http://schemas.microsoft.com/office/powerpoint/2010/main" val="3966172251"/>
      </p:ext>
    </p:extLst>
  </p:cSld>
  <p:clrMapOvr>
    <a:masterClrMapping/>
  </p:clrMapOvr>
  <p:transition spd="med"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A2C3D5-FEDA-624F-A4BB-B4C09DB5D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Rok </a:t>
            </a:r>
            <a:r>
              <a:rPr lang="cs-CZ" sz="3600"/>
              <a:t>2050 - pouze </a:t>
            </a:r>
            <a:r>
              <a:rPr lang="cs-CZ" sz="3600" dirty="0"/>
              <a:t>nákladní doprava</a:t>
            </a:r>
          </a:p>
        </p:txBody>
      </p:sp>
      <p:pic>
        <p:nvPicPr>
          <p:cNvPr id="5" name="Zástupný obsah 4" descr="Obsah obrázku mapa, atlas, text&#10;&#10;Obsah vygenerovaný umělou inteligencí může být nesprávný.">
            <a:extLst>
              <a:ext uri="{FF2B5EF4-FFF2-40B4-BE49-F238E27FC236}">
                <a16:creationId xmlns:a16="http://schemas.microsoft.com/office/drawing/2014/main" id="{05EB1460-D6B1-A9F8-B828-3831D94E3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79" y="800894"/>
            <a:ext cx="10236441" cy="5256212"/>
          </a:xfrm>
        </p:spPr>
      </p:pic>
    </p:spTree>
    <p:extLst>
      <p:ext uri="{BB962C8B-B14F-4D97-AF65-F5344CB8AC3E}">
        <p14:creationId xmlns:p14="http://schemas.microsoft.com/office/powerpoint/2010/main" val="3453948136"/>
      </p:ext>
    </p:extLst>
  </p:cSld>
  <p:clrMapOvr>
    <a:masterClrMapping/>
  </p:clrMapOvr>
  <p:transition spd="med"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33DC5-8C0F-9CF9-3FAC-1683DA2B8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73">
            <a:extLst>
              <a:ext uri="{FF2B5EF4-FFF2-40B4-BE49-F238E27FC236}">
                <a16:creationId xmlns:a16="http://schemas.microsoft.com/office/drawing/2014/main" id="{BC2E5920-78F8-FB13-3922-F005F99400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27648" y="178702"/>
            <a:ext cx="7283450" cy="719137"/>
          </a:xfrm>
        </p:spPr>
        <p:txBody>
          <a:bodyPr/>
          <a:lstStyle/>
          <a:p>
            <a:r>
              <a:rPr lang="cs-CZ" sz="3600" dirty="0">
                <a:latin typeface="Verdana" panose="020B0604030504040204" pitchFamily="34" charset="0"/>
                <a:ea typeface="Verdana" panose="020B0604030504040204" pitchFamily="34" charset="0"/>
              </a:rPr>
              <a:t>Medializace</a:t>
            </a:r>
            <a:endParaRPr lang="cs-CZ" altLang="cs-CZ" sz="3600" dirty="0">
              <a:latin typeface="Verdana" panose="020B0604030504040204" pitchFamily="34" charset="0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55906D-43D1-EC97-9923-6DD5DAAFAB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380" y="2924944"/>
            <a:ext cx="11161240" cy="719137"/>
          </a:xfrm>
        </p:spPr>
        <p:txBody>
          <a:bodyPr/>
          <a:lstStyle/>
          <a:p>
            <a:pPr marL="534988" marR="0" lvl="0" indent="-354013" algn="l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>
                <a:tab pos="625475" algn="l"/>
              </a:tabLst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ministerstvo dopravy - </a:t>
            </a:r>
            <a:r>
              <a:rPr kumimoji="0" lang="cs-CZ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predstaveni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cs-CZ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sektorove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strategie_draft_020.mp4 - </a:t>
            </a:r>
            <a:r>
              <a:rPr kumimoji="0" lang="cs-CZ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Nextcloud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(movisio.com)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032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6D30B7-C1B1-413F-96B9-07521DAE4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C6006BC-CD12-4015-89F6-EE25E3F1D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1412775"/>
            <a:ext cx="9430825" cy="497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19537"/>
      </p:ext>
    </p:extLst>
  </p:cSld>
  <p:clrMapOvr>
    <a:masterClrMapping/>
  </p:clrMapOvr>
  <p:transition spd="med"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Platné koncepční dokumenty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99" y="1844824"/>
            <a:ext cx="11521281" cy="4680520"/>
          </a:xfrm>
        </p:spPr>
        <p:txBody>
          <a:bodyPr/>
          <a:lstStyle/>
          <a:p>
            <a:pPr marL="534988" indent="-354013">
              <a:spcBef>
                <a:spcPts val="1200"/>
              </a:spcBef>
            </a:pPr>
            <a:r>
              <a:rPr lang="cs-CZ" altLang="cs-CZ" sz="1800" dirty="0">
                <a:solidFill>
                  <a:srgbClr val="0070C0"/>
                </a:solidFill>
              </a:rPr>
              <a:t>Dopravní politika ČR pro období 2021-2027 </a:t>
            </a:r>
            <a:r>
              <a:rPr lang="cs-CZ" altLang="cs-CZ" sz="1800" dirty="0"/>
              <a:t>s výhledem do roku 2050 </a:t>
            </a:r>
          </a:p>
          <a:p>
            <a:pPr marL="534988" indent="-354013">
              <a:spcBef>
                <a:spcPts val="1200"/>
              </a:spcBef>
            </a:pPr>
            <a:r>
              <a:rPr lang="cs-CZ" sz="1800" dirty="0" err="1"/>
              <a:t>Provazba</a:t>
            </a:r>
            <a:r>
              <a:rPr lang="cs-CZ" sz="1800" dirty="0"/>
              <a:t> s </a:t>
            </a:r>
            <a:r>
              <a:rPr lang="cs-CZ" sz="1800" dirty="0">
                <a:solidFill>
                  <a:srgbClr val="0070C0"/>
                </a:solidFill>
              </a:rPr>
              <a:t>dalšími politikami a strategiemi </a:t>
            </a:r>
            <a:r>
              <a:rPr lang="cs-CZ" sz="1800" dirty="0"/>
              <a:t>(oblasti - energetika, životní prostředí, regionální rozvoj, evropské politiky, atd.)</a:t>
            </a:r>
          </a:p>
          <a:p>
            <a:pPr marL="534988" indent="-354013">
              <a:spcBef>
                <a:spcPts val="600"/>
              </a:spcBef>
            </a:pPr>
            <a:r>
              <a:rPr lang="cs-CZ" sz="1800" dirty="0">
                <a:solidFill>
                  <a:srgbClr val="0070C0"/>
                </a:solidFill>
              </a:rPr>
              <a:t>Dopravní sektorové strategie, 3. fáze </a:t>
            </a:r>
            <a:r>
              <a:rPr lang="cs-CZ" sz="1800" dirty="0"/>
              <a:t>(DSS 3) </a:t>
            </a:r>
            <a:r>
              <a:rPr lang="cs-CZ" sz="1800" dirty="0">
                <a:solidFill>
                  <a:srgbClr val="0070C0"/>
                </a:solidFill>
              </a:rPr>
              <a:t>schváleny</a:t>
            </a:r>
            <a:r>
              <a:rPr lang="cs-CZ" sz="1800" dirty="0"/>
              <a:t> usnesením vlády </a:t>
            </a:r>
            <a:r>
              <a:rPr lang="cs-CZ" sz="1800" dirty="0">
                <a:solidFill>
                  <a:srgbClr val="0070C0"/>
                </a:solidFill>
              </a:rPr>
              <a:t>č. 434 ze dne 26. června 2024 </a:t>
            </a:r>
          </a:p>
          <a:p>
            <a:pPr marL="534988" indent="-354013">
              <a:spcBef>
                <a:spcPts val="600"/>
              </a:spcBef>
            </a:pPr>
            <a:r>
              <a:rPr lang="cs-CZ" altLang="cs-CZ" sz="1800" dirty="0">
                <a:solidFill>
                  <a:srgbClr val="0070C0"/>
                </a:solidFill>
              </a:rPr>
              <a:t>Implementace: </a:t>
            </a:r>
            <a:r>
              <a:rPr lang="cs-CZ" altLang="cs-CZ" sz="1800" dirty="0"/>
              <a:t>akční plán - rozpočet SFDI</a:t>
            </a:r>
          </a:p>
          <a:p>
            <a:pPr marL="534988" indent="-354013">
              <a:spcBef>
                <a:spcPts val="600"/>
              </a:spcBef>
            </a:pPr>
            <a:r>
              <a:rPr lang="cs-CZ" altLang="cs-CZ" sz="1800" dirty="0">
                <a:solidFill>
                  <a:srgbClr val="0070C0"/>
                </a:solidFill>
              </a:rPr>
              <a:t>Nařízení TEN-T  </a:t>
            </a:r>
            <a:r>
              <a:rPr lang="cs-CZ" altLang="cs-CZ" sz="1800" dirty="0"/>
              <a:t>Nařízení evropského parlamentu a rady (EU) 2024/1679 </a:t>
            </a:r>
            <a:r>
              <a:rPr lang="cs-CZ" altLang="cs-CZ" sz="1800" dirty="0">
                <a:solidFill>
                  <a:srgbClr val="0070C0"/>
                </a:solidFill>
              </a:rPr>
              <a:t>o hlavních směrech Unie pro rozvoj transevropské dopravní sítě</a:t>
            </a:r>
            <a:r>
              <a:rPr lang="cs-CZ" altLang="cs-CZ" sz="1800" dirty="0"/>
              <a:t>, o změně nařízení (EU) 2021/1153 a (EU) č. 913/201 a o zrušení nařízení (EU) č. 1315/2013 ze dne </a:t>
            </a:r>
            <a:r>
              <a:rPr lang="cs-CZ" altLang="cs-CZ" sz="1800" dirty="0">
                <a:solidFill>
                  <a:srgbClr val="0070C0"/>
                </a:solidFill>
              </a:rPr>
              <a:t>13. června 2024 </a:t>
            </a:r>
          </a:p>
          <a:p>
            <a:pPr marL="534988" indent="-354013">
              <a:spcBef>
                <a:spcPts val="600"/>
              </a:spcBef>
            </a:pPr>
            <a:r>
              <a:rPr lang="cs-CZ" sz="1800" dirty="0">
                <a:solidFill>
                  <a:srgbClr val="0070C0"/>
                </a:solidFill>
              </a:rPr>
              <a:t>DSS 3</a:t>
            </a:r>
            <a:r>
              <a:rPr lang="cs-CZ" sz="1800" dirty="0"/>
              <a:t> jsou </a:t>
            </a:r>
            <a:r>
              <a:rPr lang="cs-CZ" sz="1800" dirty="0">
                <a:solidFill>
                  <a:srgbClr val="0070C0"/>
                </a:solidFill>
              </a:rPr>
              <a:t>základní podmínkou </a:t>
            </a:r>
            <a:r>
              <a:rPr lang="cs-CZ" sz="1800" dirty="0"/>
              <a:t>pro čerpání </a:t>
            </a:r>
            <a:r>
              <a:rPr lang="cs-CZ" sz="1800" dirty="0">
                <a:solidFill>
                  <a:srgbClr val="0070C0"/>
                </a:solidFill>
              </a:rPr>
              <a:t>evropských fondů</a:t>
            </a:r>
          </a:p>
          <a:p>
            <a:pPr marL="180975" indent="0">
              <a:spcBef>
                <a:spcPts val="600"/>
              </a:spcBef>
              <a:buNone/>
            </a:pPr>
            <a:endParaRPr lang="cs-CZ" altLang="cs-CZ" sz="1800" dirty="0">
              <a:solidFill>
                <a:srgbClr val="0070C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Clr>
                <a:srgbClr val="2E518A"/>
              </a:buClr>
              <a:buNone/>
              <a:tabLst>
                <a:tab pos="534988" algn="l"/>
              </a:tabLst>
              <a:defRPr/>
            </a:pPr>
            <a:endParaRPr lang="cs-CZ" sz="18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8033250"/>
      </p:ext>
    </p:extLst>
  </p:cSld>
  <p:clrMapOvr>
    <a:masterClrMapping/>
  </p:clrMapOvr>
  <p:transition spd="med"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Dopravní sektorové strategie, 3. fáze </a:t>
            </a:r>
            <a:br>
              <a:rPr lang="cs-CZ" sz="3600" dirty="0"/>
            </a:br>
            <a:r>
              <a:rPr lang="cs-CZ" sz="3600" dirty="0"/>
              <a:t>Nařízení TEN-T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3352" y="1268760"/>
            <a:ext cx="11521280" cy="5256584"/>
          </a:xfrm>
        </p:spPr>
        <p:txBody>
          <a:bodyPr/>
          <a:lstStyle/>
          <a:p>
            <a:pPr marL="180975" indent="0">
              <a:buNone/>
            </a:pPr>
            <a:r>
              <a:rPr lang="cs-CZ" sz="2400" dirty="0">
                <a:solidFill>
                  <a:srgbClr val="0070C0"/>
                </a:solidFill>
              </a:rPr>
              <a:t>Optimalizace procesů TEN-T </a:t>
            </a:r>
            <a:r>
              <a:rPr lang="cs-CZ" sz="2400" dirty="0"/>
              <a:t>s důrazem na ostatní průřezové politiky EU </a:t>
            </a:r>
          </a:p>
          <a:p>
            <a:pPr marL="180975" indent="0">
              <a:buNone/>
            </a:pPr>
            <a:endParaRPr lang="cs-CZ" sz="400" dirty="0"/>
          </a:p>
          <a:p>
            <a:pPr marL="180975" indent="0">
              <a:buNone/>
            </a:pPr>
            <a:endParaRPr lang="cs-CZ" sz="400" dirty="0"/>
          </a:p>
          <a:p>
            <a:pPr marL="180975" indent="0">
              <a:buNone/>
            </a:pPr>
            <a:endParaRPr lang="cs-CZ" sz="400" dirty="0"/>
          </a:p>
          <a:p>
            <a:pPr marL="534988" indent="-354013">
              <a:tabLst>
                <a:tab pos="625475" algn="l"/>
              </a:tabLst>
              <a:defRPr/>
            </a:pPr>
            <a:r>
              <a:rPr lang="cs-CZ" sz="1800" dirty="0"/>
              <a:t>zavedení nových povinností, např. zajistit na hlavní síti pro osobní železniční dopravu rychlost min. </a:t>
            </a:r>
            <a:r>
              <a:rPr lang="cs-CZ" sz="1800" dirty="0">
                <a:solidFill>
                  <a:srgbClr val="0070C0"/>
                </a:solidFill>
              </a:rPr>
              <a:t>160 km/h </a:t>
            </a:r>
            <a:r>
              <a:rPr lang="cs-CZ" sz="1800" dirty="0"/>
              <a:t>nebo zajištění průjezdného </a:t>
            </a:r>
            <a:r>
              <a:rPr lang="cs-CZ" sz="1800" dirty="0">
                <a:solidFill>
                  <a:srgbClr val="0070C0"/>
                </a:solidFill>
              </a:rPr>
              <a:t>profilu vlaků P400 </a:t>
            </a:r>
            <a:r>
              <a:rPr lang="cs-CZ" sz="1800" dirty="0"/>
              <a:t>do roku 2040</a:t>
            </a:r>
          </a:p>
          <a:p>
            <a:pPr marL="180975" indent="0">
              <a:buNone/>
              <a:tabLst>
                <a:tab pos="625475" algn="l"/>
              </a:tabLst>
              <a:defRPr/>
            </a:pPr>
            <a:endParaRPr lang="cs-CZ" sz="1800" dirty="0"/>
          </a:p>
          <a:p>
            <a:pPr marL="534988" indent="-354013">
              <a:tabLst>
                <a:tab pos="625475" algn="l"/>
              </a:tabLst>
              <a:defRPr/>
            </a:pPr>
            <a:r>
              <a:rPr lang="cs-CZ" sz="1800" dirty="0"/>
              <a:t>rozšíření technických parametrů na železnici rovněž na </a:t>
            </a:r>
            <a:r>
              <a:rPr lang="cs-CZ" sz="1800" dirty="0">
                <a:solidFill>
                  <a:srgbClr val="0070C0"/>
                </a:solidFill>
              </a:rPr>
              <a:t>globální síť TEN-T </a:t>
            </a:r>
          </a:p>
          <a:p>
            <a:pPr marL="180975" indent="0">
              <a:buNone/>
              <a:tabLst>
                <a:tab pos="625475" algn="l"/>
              </a:tabLst>
              <a:defRPr/>
            </a:pPr>
            <a:endParaRPr lang="cs-CZ" sz="1800" dirty="0">
              <a:solidFill>
                <a:srgbClr val="0070C0"/>
              </a:solidFill>
            </a:endParaRPr>
          </a:p>
          <a:p>
            <a:pPr marL="534988" indent="-354013">
              <a:tabLst>
                <a:tab pos="625475" algn="l"/>
              </a:tabLst>
              <a:defRPr/>
            </a:pPr>
            <a:r>
              <a:rPr lang="cs-CZ" sz="1800" dirty="0"/>
              <a:t>zpřesnění některých technických parametrů TEN-T, např. </a:t>
            </a:r>
            <a:r>
              <a:rPr lang="cs-CZ" sz="1800" dirty="0">
                <a:solidFill>
                  <a:srgbClr val="0070C0"/>
                </a:solidFill>
              </a:rPr>
              <a:t>průjezd vlaků délky 740m</a:t>
            </a:r>
            <a:r>
              <a:rPr lang="cs-CZ" sz="1800" dirty="0"/>
              <a:t> </a:t>
            </a:r>
          </a:p>
          <a:p>
            <a:pPr marL="180975" indent="0">
              <a:buNone/>
              <a:tabLst>
                <a:tab pos="625475" algn="l"/>
              </a:tabLst>
              <a:defRPr/>
            </a:pPr>
            <a:endParaRPr lang="cs-CZ" sz="1800" dirty="0"/>
          </a:p>
          <a:p>
            <a:pPr marL="534988" indent="-354013">
              <a:tabLst>
                <a:tab pos="625475" algn="l"/>
              </a:tabLst>
              <a:defRPr/>
            </a:pPr>
            <a:r>
              <a:rPr lang="cs-CZ" sz="1800" dirty="0"/>
              <a:t>stanovení seznamu tzv. </a:t>
            </a:r>
            <a:r>
              <a:rPr lang="cs-CZ" sz="1800" dirty="0">
                <a:solidFill>
                  <a:srgbClr val="0070C0"/>
                </a:solidFill>
              </a:rPr>
              <a:t>městských uzlů </a:t>
            </a:r>
            <a:r>
              <a:rPr lang="cs-CZ" sz="1800" dirty="0"/>
              <a:t>(všechna města nad 100 tisíc obyvatel nebo největší město v rámci regionů NUTS II) – všechna větší krajská města (včetně Pardubic, Hradce Králové, a Českých Budějovic)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8229747"/>
      </p:ext>
    </p:extLst>
  </p:cSld>
  <p:clrMapOvr>
    <a:masterClrMapping/>
  </p:clrMapOvr>
  <p:transition spd="med"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73"/>
          <p:cNvSpPr>
            <a:spLocks noGrp="1" noChangeArrowheads="1"/>
          </p:cNvSpPr>
          <p:nvPr>
            <p:ph type="title"/>
          </p:nvPr>
        </p:nvSpPr>
        <p:spPr>
          <a:xfrm>
            <a:off x="335360" y="188641"/>
            <a:ext cx="11665296" cy="719137"/>
          </a:xfrm>
        </p:spPr>
        <p:txBody>
          <a:bodyPr/>
          <a:lstStyle/>
          <a:p>
            <a:r>
              <a:rPr lang="cs-CZ" altLang="cs-CZ" sz="3600" dirty="0">
                <a:latin typeface="Verdana" panose="020B0604030504040204" pitchFamily="34" charset="0"/>
              </a:rPr>
              <a:t>Cíle v oblasti politiky TEN-T</a:t>
            </a:r>
          </a:p>
        </p:txBody>
      </p:sp>
      <p:sp>
        <p:nvSpPr>
          <p:cNvPr id="8" name="Zástupný symbol pro obsah 1"/>
          <p:cNvSpPr>
            <a:spLocks noGrp="1"/>
          </p:cNvSpPr>
          <p:nvPr>
            <p:ph sz="half" idx="1"/>
          </p:nvPr>
        </p:nvSpPr>
        <p:spPr>
          <a:xfrm>
            <a:off x="407368" y="1556792"/>
            <a:ext cx="11593288" cy="4608512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>
                <a:solidFill>
                  <a:srgbClr val="0070C0"/>
                </a:solidFill>
              </a:rPr>
              <a:t>Urychlení implementace TEN-T</a:t>
            </a:r>
          </a:p>
          <a:p>
            <a:pPr marL="0" indent="0">
              <a:buNone/>
            </a:pPr>
            <a:endParaRPr lang="cs-CZ" sz="2000" dirty="0">
              <a:solidFill>
                <a:srgbClr val="0070C0"/>
              </a:solidFill>
            </a:endParaRPr>
          </a:p>
          <a:p>
            <a:pPr marL="534988" marR="0" lvl="0" indent="-354013" algn="l" defTabSz="914400" rtl="0" eaLnBrk="1" fontAlgn="base" latinLnBrk="0" hangingPunct="1">
              <a:spcBef>
                <a:spcPts val="12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>
                <a:tab pos="625475" algn="l"/>
              </a:tabLst>
              <a:defRPr/>
            </a:pPr>
            <a:r>
              <a:rPr lang="cs-CZ" sz="2000" dirty="0">
                <a:solidFill>
                  <a:srgbClr val="0070C0"/>
                </a:solidFill>
              </a:rPr>
              <a:t>sloučení</a:t>
            </a:r>
            <a:r>
              <a:rPr lang="cs-CZ" sz="2000" dirty="0"/>
              <a:t> dosavadních </a:t>
            </a:r>
            <a:r>
              <a:rPr lang="cs-CZ" sz="2000" dirty="0">
                <a:solidFill>
                  <a:srgbClr val="0070C0"/>
                </a:solidFill>
              </a:rPr>
              <a:t>CNC a RFC koridorů </a:t>
            </a:r>
          </a:p>
          <a:p>
            <a:pPr marL="534988" marR="0" lvl="0" indent="-354013" algn="l" defTabSz="914400" rtl="0" eaLnBrk="1" fontAlgn="base" latinLnBrk="0" hangingPunct="1">
              <a:spcBef>
                <a:spcPts val="12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>
                <a:tab pos="625475" algn="l"/>
              </a:tabLst>
              <a:defRPr/>
            </a:pPr>
            <a:r>
              <a:rPr lang="cs-CZ" altLang="cs-CZ" sz="2000" dirty="0"/>
              <a:t>povinné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/>
              <a:t>využití </a:t>
            </a:r>
            <a:r>
              <a:rPr lang="cs-CZ" sz="2000" dirty="0">
                <a:solidFill>
                  <a:srgbClr val="0070C0"/>
                </a:solidFill>
              </a:rPr>
              <a:t>ERTMS </a:t>
            </a:r>
            <a:r>
              <a:rPr lang="cs-CZ" sz="2000" dirty="0"/>
              <a:t>na celé TEN-T do 2040</a:t>
            </a:r>
          </a:p>
          <a:p>
            <a:pPr marL="534988" marR="0" lvl="0" indent="-354013" algn="l" defTabSz="914400" rtl="0" eaLnBrk="1" fontAlgn="base" latinLnBrk="0" hangingPunct="1">
              <a:spcBef>
                <a:spcPts val="12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>
                <a:tab pos="625475" algn="l"/>
              </a:tabLst>
              <a:defRPr/>
            </a:pPr>
            <a:r>
              <a:rPr lang="cs-CZ" altLang="cs-CZ" sz="2000" dirty="0"/>
              <a:t>dokončit </a:t>
            </a:r>
            <a:r>
              <a:rPr lang="cs-CZ" sz="2000" dirty="0">
                <a:solidFill>
                  <a:srgbClr val="0070C0"/>
                </a:solidFill>
              </a:rPr>
              <a:t>páteřní síť </a:t>
            </a:r>
            <a:r>
              <a:rPr lang="cs-CZ" sz="2000" dirty="0"/>
              <a:t>nejpozději do roku </a:t>
            </a:r>
            <a:r>
              <a:rPr lang="cs-CZ" sz="2000" dirty="0">
                <a:solidFill>
                  <a:srgbClr val="0070C0"/>
                </a:solidFill>
              </a:rPr>
              <a:t>2030 </a:t>
            </a:r>
            <a:r>
              <a:rPr lang="cs-CZ" sz="2000" dirty="0"/>
              <a:t>a </a:t>
            </a:r>
            <a:r>
              <a:rPr lang="cs-CZ" sz="2000" dirty="0">
                <a:solidFill>
                  <a:srgbClr val="0070C0"/>
                </a:solidFill>
              </a:rPr>
              <a:t>rozšířenou hlavní síť </a:t>
            </a:r>
            <a:r>
              <a:rPr lang="cs-CZ" sz="2000" dirty="0"/>
              <a:t>do roku </a:t>
            </a:r>
            <a:r>
              <a:rPr lang="cs-CZ" sz="2000" dirty="0">
                <a:solidFill>
                  <a:srgbClr val="0070C0"/>
                </a:solidFill>
              </a:rPr>
              <a:t>2040, </a:t>
            </a:r>
            <a:r>
              <a:rPr lang="cs-CZ" sz="2000" dirty="0"/>
              <a:t>dokončit </a:t>
            </a:r>
            <a:r>
              <a:rPr lang="cs-CZ" sz="2000" dirty="0">
                <a:solidFill>
                  <a:srgbClr val="0070C0"/>
                </a:solidFill>
              </a:rPr>
              <a:t>globální síť </a:t>
            </a:r>
            <a:r>
              <a:rPr lang="cs-CZ" sz="2000" dirty="0"/>
              <a:t>nejpozději do roku </a:t>
            </a:r>
            <a:r>
              <a:rPr lang="cs-CZ" sz="2000" dirty="0">
                <a:solidFill>
                  <a:srgbClr val="0070C0"/>
                </a:solidFill>
              </a:rPr>
              <a:t>2050</a:t>
            </a:r>
          </a:p>
          <a:p>
            <a:pPr marL="534988" marR="0" lvl="0" indent="-354013" algn="l" defTabSz="914400" rtl="0" eaLnBrk="1" fontAlgn="base" latinLnBrk="0" hangingPunct="1">
              <a:spcBef>
                <a:spcPts val="12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>
                <a:tab pos="625475" algn="l"/>
              </a:tabLst>
              <a:defRPr/>
            </a:pPr>
            <a:r>
              <a:rPr lang="cs-CZ" sz="2000" dirty="0"/>
              <a:t>prioritní </a:t>
            </a:r>
            <a:r>
              <a:rPr lang="cs-CZ" altLang="cs-CZ" sz="2000" dirty="0"/>
              <a:t>důraz</a:t>
            </a:r>
            <a:r>
              <a:rPr lang="cs-CZ" sz="2000" dirty="0"/>
              <a:t> na </a:t>
            </a:r>
            <a:r>
              <a:rPr lang="cs-CZ" sz="2000" dirty="0">
                <a:solidFill>
                  <a:srgbClr val="0070C0"/>
                </a:solidFill>
              </a:rPr>
              <a:t>udržitelnost dopravy </a:t>
            </a:r>
            <a:r>
              <a:rPr lang="cs-CZ" altLang="cs-CZ" sz="2000" dirty="0"/>
              <a:t>(včetně principu DNSH) </a:t>
            </a:r>
            <a:r>
              <a:rPr lang="cs-CZ" sz="2000" dirty="0"/>
              <a:t>v rámci koridorů hlavní sítě TEN-T na území  ČR</a:t>
            </a:r>
          </a:p>
          <a:p>
            <a:pPr marL="534988" marR="0" lvl="0" indent="-354013" algn="l" defTabSz="914400" rtl="0" eaLnBrk="1" fontAlgn="base" latinLnBrk="0" hangingPunct="1">
              <a:spcBef>
                <a:spcPts val="12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>
                <a:tab pos="625475" algn="l"/>
              </a:tabLst>
              <a:defRPr/>
            </a:pPr>
            <a:r>
              <a:rPr lang="cs-CZ" sz="2000" dirty="0"/>
              <a:t>zaměření </a:t>
            </a:r>
            <a:r>
              <a:rPr lang="cs-CZ" altLang="cs-CZ" sz="2000" dirty="0">
                <a:solidFill>
                  <a:srgbClr val="0070C0"/>
                </a:solidFill>
              </a:rPr>
              <a:t>fondů EU </a:t>
            </a:r>
            <a:r>
              <a:rPr lang="cs-CZ" sz="2000" dirty="0"/>
              <a:t>přednostně na síť TEN-T</a:t>
            </a:r>
            <a:endParaRPr lang="cs-CZ" sz="1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endParaRPr lang="cs-CZ" altLang="cs-CZ" sz="20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374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Dopravní sektorové strategie, 3. fáze</a:t>
            </a:r>
            <a:br>
              <a:rPr lang="cs-CZ" sz="3600" dirty="0"/>
            </a:br>
            <a:r>
              <a:rPr lang="cs-CZ" sz="3600" dirty="0"/>
              <a:t>multimodální přístup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5326" y="989187"/>
            <a:ext cx="11521280" cy="5680174"/>
          </a:xfrm>
        </p:spPr>
        <p:txBody>
          <a:bodyPr/>
          <a:lstStyle/>
          <a:p>
            <a:pPr marL="180975" indent="0">
              <a:spcAft>
                <a:spcPts val="600"/>
              </a:spcAft>
              <a:buNone/>
            </a:pPr>
            <a:r>
              <a:rPr lang="cs-CZ" sz="1800" dirty="0"/>
              <a:t>Stanovení </a:t>
            </a:r>
            <a:r>
              <a:rPr lang="cs-CZ" sz="1800" dirty="0">
                <a:solidFill>
                  <a:srgbClr val="0070C0"/>
                </a:solidFill>
              </a:rPr>
              <a:t>priorit ve formě rozvoje </a:t>
            </a:r>
            <a:r>
              <a:rPr lang="cs-CZ" sz="1800" dirty="0"/>
              <a:t>a </a:t>
            </a:r>
            <a:r>
              <a:rPr lang="cs-CZ" sz="1800" dirty="0">
                <a:solidFill>
                  <a:srgbClr val="0070C0"/>
                </a:solidFill>
              </a:rPr>
              <a:t>zajištění údržby a financování </a:t>
            </a:r>
            <a:r>
              <a:rPr lang="cs-CZ" sz="1800" dirty="0"/>
              <a:t>dopravní infrastruktury.</a:t>
            </a:r>
          </a:p>
          <a:p>
            <a:pPr marL="534988" indent="-354013"/>
            <a:r>
              <a:rPr lang="cs-CZ" altLang="cs-CZ" sz="1800" dirty="0">
                <a:solidFill>
                  <a:srgbClr val="0070C0"/>
                </a:solidFill>
              </a:rPr>
              <a:t>Projekty</a:t>
            </a:r>
            <a:r>
              <a:rPr lang="cs-CZ" sz="1800" dirty="0"/>
              <a:t> </a:t>
            </a:r>
            <a:r>
              <a:rPr lang="cs-CZ" altLang="cs-CZ" sz="1800" dirty="0"/>
              <a:t>rozděleny </a:t>
            </a:r>
            <a:r>
              <a:rPr lang="cs-CZ" sz="1800" dirty="0">
                <a:solidFill>
                  <a:srgbClr val="0070C0"/>
                </a:solidFill>
              </a:rPr>
              <a:t>do klastrů </a:t>
            </a:r>
            <a:r>
              <a:rPr lang="cs-CZ" sz="1800" dirty="0"/>
              <a:t>nebo </a:t>
            </a:r>
            <a:r>
              <a:rPr lang="cs-CZ" sz="1800" dirty="0">
                <a:solidFill>
                  <a:srgbClr val="0070C0"/>
                </a:solidFill>
              </a:rPr>
              <a:t>projektových balíčků </a:t>
            </a:r>
            <a:r>
              <a:rPr lang="cs-CZ" sz="1800" dirty="0"/>
              <a:t>na základě </a:t>
            </a:r>
            <a:r>
              <a:rPr lang="cs-CZ" altLang="cs-CZ" sz="1800" dirty="0">
                <a:solidFill>
                  <a:srgbClr val="0070C0"/>
                </a:solidFill>
              </a:rPr>
              <a:t>multimodálního přístupu</a:t>
            </a:r>
            <a:r>
              <a:rPr lang="cs-CZ" sz="1800" dirty="0"/>
              <a:t>,</a:t>
            </a:r>
          </a:p>
          <a:p>
            <a:pPr marL="1433513" lvl="1" indent="-354013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0070C0"/>
                </a:solidFill>
              </a:rPr>
              <a:t>Klastry</a:t>
            </a:r>
            <a:r>
              <a:rPr lang="cs-CZ" sz="1800" dirty="0"/>
              <a:t> - sdružují jmenovité projekty, které spolu úzce souvisí a společně přispívají k vybudování souvislého tahu požadovaných parametrů</a:t>
            </a:r>
          </a:p>
          <a:p>
            <a:pPr marL="1433513" lvl="1" indent="-354013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0070C0"/>
                </a:solidFill>
              </a:rPr>
              <a:t>Multimodální klastry </a:t>
            </a:r>
            <a:r>
              <a:rPr lang="cs-CZ" sz="1800" dirty="0"/>
              <a:t>- skládají se ze souběžných klastrů pro silniční, železniční a případně vodní dopravu a zajišťují multimodální spojení dvou nebo více významných míst </a:t>
            </a:r>
          </a:p>
          <a:p>
            <a:pPr marL="1433513" lvl="1" indent="-354013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0070C0"/>
                </a:solidFill>
              </a:rPr>
              <a:t>Projektové balíčky </a:t>
            </a:r>
            <a:r>
              <a:rPr lang="cs-CZ" sz="1800" dirty="0"/>
              <a:t>- sdružují specificky zaměřené projekty, které nemá význam sledovat v rámci jednotlivých klastrů - pro projektové balíčky jsou přiděleny finanční prostředky (dle dílčích koncepcí, studií nebo jiného procesu). </a:t>
            </a:r>
          </a:p>
          <a:p>
            <a:pPr marL="534988" marR="0" lvl="0" indent="-354013" algn="l" defTabSz="914400" rtl="0" eaLnBrk="1" fontAlgn="base" latinLnBrk="0" hangingPunct="1">
              <a:lnSpc>
                <a:spcPct val="12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cs-CZ" altLang="cs-CZ" sz="1800" dirty="0">
                <a:solidFill>
                  <a:srgbClr val="0070C0"/>
                </a:solidFill>
              </a:rPr>
              <a:t>Prioritizace</a:t>
            </a:r>
            <a:r>
              <a:rPr lang="cs-CZ" altLang="cs-CZ" sz="1800" dirty="0"/>
              <a:t> řešena na úrovni </a:t>
            </a:r>
            <a:r>
              <a:rPr lang="cs-CZ" altLang="cs-CZ" sz="1800" dirty="0">
                <a:solidFill>
                  <a:srgbClr val="0070C0"/>
                </a:solidFill>
              </a:rPr>
              <a:t>klastrů</a:t>
            </a:r>
            <a:r>
              <a:rPr lang="cs-CZ" altLang="cs-CZ" sz="1800" dirty="0">
                <a:solidFill>
                  <a:srgbClr val="00B050"/>
                </a:solidFill>
              </a:rPr>
              <a:t> </a:t>
            </a:r>
            <a:r>
              <a:rPr lang="cs-CZ" altLang="cs-CZ" sz="1800" dirty="0"/>
              <a:t>na základě </a:t>
            </a:r>
            <a:r>
              <a:rPr lang="cs-CZ" altLang="cs-CZ" sz="1800" dirty="0">
                <a:solidFill>
                  <a:srgbClr val="0070C0"/>
                </a:solidFill>
              </a:rPr>
              <a:t>multikriteriální analýzy</a:t>
            </a:r>
            <a:endParaRPr lang="cs-CZ" altLang="cs-CZ" sz="1800" dirty="0"/>
          </a:p>
          <a:p>
            <a:pPr marL="1433513" lvl="1" indent="-354013"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1069975" algn="l"/>
              </a:tabLst>
            </a:pPr>
            <a:r>
              <a:rPr lang="cs-CZ" altLang="cs-CZ" sz="1800" dirty="0">
                <a:solidFill>
                  <a:srgbClr val="0070C0"/>
                </a:solidFill>
              </a:rPr>
              <a:t>Hodnocení </a:t>
            </a:r>
            <a:r>
              <a:rPr lang="cs-CZ" altLang="cs-CZ" sz="1800" dirty="0"/>
              <a:t>projektových klastrů bylo prováděno pomocí bodování dle jednotlivých kritérií, seskupených do následujících souborů kritérií:</a:t>
            </a:r>
          </a:p>
          <a:p>
            <a:pPr marL="180000" lvl="2" indent="0">
              <a:spcAft>
                <a:spcPts val="100"/>
              </a:spcAft>
              <a:buClr>
                <a:srgbClr val="00B050"/>
              </a:buClr>
              <a:buNone/>
              <a:tabLst>
                <a:tab pos="1069975" algn="l"/>
              </a:tabLst>
            </a:pPr>
            <a:r>
              <a:rPr lang="cs-CZ" sz="1800" dirty="0"/>
              <a:t>	</a:t>
            </a:r>
            <a:r>
              <a:rPr lang="cs-CZ" sz="1600" dirty="0"/>
              <a:t>územní význam; kapacita, předpokládaná intenzita; projektový stav klastru; zlepšení podmínek pro </a:t>
            </a:r>
            <a:r>
              <a:rPr lang="cs-CZ" sz="1600" dirty="0" err="1"/>
              <a:t>multimodalitu</a:t>
            </a:r>
            <a:r>
              <a:rPr lang="cs-CZ" sz="1600" dirty="0"/>
              <a:t>; </a:t>
            </a:r>
            <a:br>
              <a:rPr lang="cs-CZ" sz="1600" dirty="0"/>
            </a:br>
            <a:r>
              <a:rPr lang="cs-CZ" sz="1600" dirty="0"/>
              <a:t>	životní prostředí; technologie; časová dostupnost; vyváženost rozvoje multimodálního klastru</a:t>
            </a:r>
            <a:endParaRPr lang="cs-CZ" sz="1600" b="1" dirty="0"/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0494695"/>
      </p:ext>
    </p:extLst>
  </p:cSld>
  <p:clrMapOvr>
    <a:masterClrMapping/>
  </p:clrMapOvr>
  <p:transition spd="med"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7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>
                <a:latin typeface="Verdana" panose="020B0604030504040204" pitchFamily="34" charset="0"/>
              </a:rPr>
              <a:t>Mapa prioritních projektů dálniční a silniční</a:t>
            </a:r>
            <a:br>
              <a:rPr lang="cs-CZ" altLang="cs-CZ" sz="3600" dirty="0">
                <a:latin typeface="Verdana" panose="020B0604030504040204" pitchFamily="34" charset="0"/>
              </a:rPr>
            </a:br>
            <a:r>
              <a:rPr lang="cs-CZ" altLang="cs-CZ" sz="3600" dirty="0">
                <a:latin typeface="Verdana" panose="020B0604030504040204" pitchFamily="34" charset="0"/>
              </a:rPr>
              <a:t>infrastruktury do roku 2033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80F5C19-FDB5-DB04-3164-CF839C898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0744" y="764704"/>
            <a:ext cx="7573248" cy="446449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F67396E-1480-910D-15FE-1E024C210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192" y="1052736"/>
            <a:ext cx="4290940" cy="534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36763"/>
      </p:ext>
    </p:extLst>
  </p:cSld>
  <p:clrMapOvr>
    <a:masterClrMapping/>
  </p:clrMapOvr>
  <p:transition spd="med"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D18D0AD0-F556-D1E6-3A97-A959FABB22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>
            <a:off x="119336" y="1361688"/>
            <a:ext cx="7932133" cy="4647039"/>
          </a:xfrm>
          <a:prstGeom prst="rect">
            <a:avLst/>
          </a:prstGeom>
        </p:spPr>
      </p:pic>
      <p:sp>
        <p:nvSpPr>
          <p:cNvPr id="5122" name="Rectangle 273"/>
          <p:cNvSpPr>
            <a:spLocks noGrp="1" noChangeArrowheads="1"/>
          </p:cNvSpPr>
          <p:nvPr>
            <p:ph type="title"/>
          </p:nvPr>
        </p:nvSpPr>
        <p:spPr>
          <a:xfrm>
            <a:off x="119336" y="188912"/>
            <a:ext cx="11953328" cy="791816"/>
          </a:xfrm>
        </p:spPr>
        <p:txBody>
          <a:bodyPr wrap="square" anchor="ctr">
            <a:normAutofit fontScale="90000"/>
          </a:bodyPr>
          <a:lstStyle/>
          <a:p>
            <a:r>
              <a:rPr lang="cs-CZ" sz="3600" dirty="0"/>
              <a:t>Mapa prioritních projektů železniční infrastruktury do roku 2033</a:t>
            </a:r>
            <a:endParaRPr lang="cs-CZ" altLang="cs-CZ" sz="36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D8CC253-5FF6-8509-9E45-036DD084D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178" y="1052736"/>
            <a:ext cx="4167822" cy="536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53308"/>
      </p:ext>
    </p:extLst>
  </p:cSld>
  <p:clrMapOvr>
    <a:masterClrMapping/>
  </p:clrMapOvr>
  <p:transition spd="med"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B5131-ADA9-4A54-EAF2-F4E459CD3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73">
            <a:extLst>
              <a:ext uri="{FF2B5EF4-FFF2-40B4-BE49-F238E27FC236}">
                <a16:creationId xmlns:a16="http://schemas.microsoft.com/office/drawing/2014/main" id="{BA9C36AF-AAD2-B0D1-C4B1-7EAAAF7A3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344" y="0"/>
            <a:ext cx="11881320" cy="1052736"/>
          </a:xfrm>
        </p:spPr>
        <p:txBody>
          <a:bodyPr/>
          <a:lstStyle/>
          <a:p>
            <a:r>
              <a:rPr lang="cs-CZ" sz="3600" dirty="0">
                <a:latin typeface="Verdana" panose="020B0604030504040204" pitchFamily="34" charset="0"/>
                <a:ea typeface="Verdana" panose="020B0604030504040204" pitchFamily="34" charset="0"/>
              </a:rPr>
              <a:t>Přepravní výkony osobní dopravy 2000-2023</a:t>
            </a:r>
            <a:endParaRPr lang="cs-CZ" altLang="cs-CZ" sz="3600" dirty="0">
              <a:latin typeface="Verdana" panose="020B060403050404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1A48BE1-03E1-FB36-69EC-9C0CC332C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" y="1196752"/>
            <a:ext cx="12069925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6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D1EFA-B5C5-FAF5-7ACE-16FE01E22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73">
            <a:extLst>
              <a:ext uri="{FF2B5EF4-FFF2-40B4-BE49-F238E27FC236}">
                <a16:creationId xmlns:a16="http://schemas.microsoft.com/office/drawing/2014/main" id="{C94D1495-279D-30F8-2D4B-6F56F56A2B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980728"/>
          </a:xfrm>
        </p:spPr>
        <p:txBody>
          <a:bodyPr/>
          <a:lstStyle/>
          <a:p>
            <a:r>
              <a:rPr lang="cs-CZ" sz="3600" dirty="0">
                <a:latin typeface="Verdana" panose="020B0604030504040204" pitchFamily="34" charset="0"/>
                <a:ea typeface="Verdana" panose="020B0604030504040204" pitchFamily="34" charset="0"/>
              </a:rPr>
              <a:t>Přepravní výkony nákl. dopravy2000-2024</a:t>
            </a:r>
            <a:endParaRPr lang="cs-CZ" altLang="cs-CZ" sz="3600" dirty="0">
              <a:latin typeface="Verdana" panose="020B060403050404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033FA1E-D60F-2567-FDFE-7B9E128D2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0768"/>
            <a:ext cx="12192000" cy="49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1727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D">
      <a:majorFont>
        <a:latin typeface="Segoe UI"/>
        <a:ea typeface=""/>
        <a:cs typeface="Arial"/>
      </a:majorFont>
      <a:minorFont>
        <a:latin typeface="Segoe UI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77C0C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77C0C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42728EB5-DEBC-4B90-9A2E-806B12B23CCD}" vid="{57170A96-9334-4C2A-B199-E9DB5EE906A4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7EA90736862C64EB2E5689C53EF1490" ma:contentTypeVersion="13" ma:contentTypeDescription="Vytvoří nový dokument" ma:contentTypeScope="" ma:versionID="96b9b4cfe93f4a04b8c9b2f21ab4d657">
  <xsd:schema xmlns:xsd="http://www.w3.org/2001/XMLSchema" xmlns:xs="http://www.w3.org/2001/XMLSchema" xmlns:p="http://schemas.microsoft.com/office/2006/metadata/properties" xmlns:ns2="33605b6f-51f0-4d07-8f20-0c5d6c8898e0" xmlns:ns3="569dcbf1-d928-49aa-9dd3-17e8c5f71e8f" targetNamespace="http://schemas.microsoft.com/office/2006/metadata/properties" ma:root="true" ma:fieldsID="b206eab24cca9ffee237fd228b60d1ba" ns2:_="" ns3:_="">
    <xsd:import namespace="33605b6f-51f0-4d07-8f20-0c5d6c8898e0"/>
    <xsd:import namespace="569dcbf1-d928-49aa-9dd3-17e8c5f71e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605b6f-51f0-4d07-8f20-0c5d6c8898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Značky obrázků" ma:readOnly="false" ma:fieldId="{5cf76f15-5ced-4ddc-b409-7134ff3c332f}" ma:taxonomyMulti="true" ma:sspId="ff4372e8-91f8-497c-a191-f950a110e2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9dcbf1-d928-49aa-9dd3-17e8c5f71e8f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ce93661-9f35-4f2f-a2a0-ace98374d74d}" ma:internalName="TaxCatchAll" ma:showField="CatchAllData" ma:web="569dcbf1-d928-49aa-9dd3-17e8c5f71e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69dcbf1-d928-49aa-9dd3-17e8c5f71e8f" xsi:nil="true"/>
    <lcf76f155ced4ddcb4097134ff3c332f xmlns="33605b6f-51f0-4d07-8f20-0c5d6c8898e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149DDC8-02E9-49C5-B034-A76D3EC0C0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605b6f-51f0-4d07-8f20-0c5d6c8898e0"/>
    <ds:schemaRef ds:uri="569dcbf1-d928-49aa-9dd3-17e8c5f71e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04EF15-39CE-442E-81AF-78903522B7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8231CD-170C-45FB-A28B-ED0D07101011}">
  <ds:schemaRefs>
    <ds:schemaRef ds:uri="http://schemas.microsoft.com/office/2006/metadata/properties"/>
    <ds:schemaRef ds:uri="http://schemas.microsoft.com/office/infopath/2007/PartnerControls"/>
    <ds:schemaRef ds:uri="569dcbf1-d928-49aa-9dd3-17e8c5f71e8f"/>
    <ds:schemaRef ds:uri="33605b6f-51f0-4d07-8f20-0c5d6c8898e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Šablona prezentace MD - česká_širokoúhlý formát</Template>
  <TotalTime>1612</TotalTime>
  <Words>583</Words>
  <Application>Microsoft Office PowerPoint</Application>
  <PresentationFormat>Širokoúhlá obrazovka</PresentationFormat>
  <Paragraphs>56</Paragraphs>
  <Slides>14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Arial</vt:lpstr>
      <vt:lpstr>Courier New</vt:lpstr>
      <vt:lpstr>Segoe UI</vt:lpstr>
      <vt:lpstr>Times New Roman</vt:lpstr>
      <vt:lpstr>Verdana</vt:lpstr>
      <vt:lpstr>Wingdings</vt:lpstr>
      <vt:lpstr>Default Design</vt:lpstr>
      <vt:lpstr> Aktuální záměry v oblasti přípravy dopravní infrastruktury, vazba na platné koncepční dokumenty </vt:lpstr>
      <vt:lpstr>Platné koncepční dokumenty</vt:lpstr>
      <vt:lpstr>Dopravní sektorové strategie, 3. fáze  Nařízení TEN-T</vt:lpstr>
      <vt:lpstr>Cíle v oblasti politiky TEN-T</vt:lpstr>
      <vt:lpstr>Dopravní sektorové strategie, 3. fáze multimodální přístup</vt:lpstr>
      <vt:lpstr>Mapa prioritních projektů dálniční a silniční infrastruktury do roku 2033</vt:lpstr>
      <vt:lpstr>Mapa prioritních projektů železniční infrastruktury do roku 2033</vt:lpstr>
      <vt:lpstr>Přepravní výkony osobní dopravy 2000-2023</vt:lpstr>
      <vt:lpstr>Přepravní výkony nákl. dopravy2000-2024</vt:lpstr>
      <vt:lpstr>Rok 2050 - všechny klíčové dopravní módy</vt:lpstr>
      <vt:lpstr>Rok 2050 – pouze osobní doprava</vt:lpstr>
      <vt:lpstr>Rok 2050 - pouze nákladní doprava</vt:lpstr>
      <vt:lpstr>Medializace</vt:lpstr>
      <vt:lpstr>Děkuji za pozornost</vt:lpstr>
    </vt:vector>
  </TitlesOfParts>
  <Company>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Dopravní sektorové strategie, 3. fáze</dc:title>
  <dc:creator>Eyblová Dita Ing.</dc:creator>
  <cp:lastModifiedBy>Libor Zadnik</cp:lastModifiedBy>
  <cp:revision>62</cp:revision>
  <cp:lastPrinted>2016-05-11T10:34:10Z</cp:lastPrinted>
  <dcterms:created xsi:type="dcterms:W3CDTF">2024-03-05T09:48:36Z</dcterms:created>
  <dcterms:modified xsi:type="dcterms:W3CDTF">2025-09-18T07:45:25Z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0x01010097EA90736862C64EB2E5689C53EF1490</vt:lpwstr>
  </property>
  <property fmtid="{D5CDD505-2E9C-101B-9397-08002B2CF9AE}" pid="3" name="Order">
    <vt:r8>17229200</vt:r8>
  </property>
  <property fmtid="{D5CDD505-2E9C-101B-9397-08002B2CF9AE}" pid="4" name="MediaServiceImageTags">
    <vt:lpwstr/>
  </property>
</Properties>
</file>